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27"/>
  </p:notesMasterIdLst>
  <p:sldIdLst>
    <p:sldId id="335" r:id="rId5"/>
    <p:sldId id="351" r:id="rId6"/>
    <p:sldId id="361" r:id="rId7"/>
    <p:sldId id="384" r:id="rId8"/>
    <p:sldId id="368" r:id="rId9"/>
    <p:sldId id="386" r:id="rId10"/>
    <p:sldId id="385" r:id="rId11"/>
    <p:sldId id="369" r:id="rId12"/>
    <p:sldId id="371" r:id="rId13"/>
    <p:sldId id="387" r:id="rId14"/>
    <p:sldId id="370" r:id="rId15"/>
    <p:sldId id="372" r:id="rId16"/>
    <p:sldId id="373" r:id="rId17"/>
    <p:sldId id="374" r:id="rId18"/>
    <p:sldId id="375" r:id="rId19"/>
    <p:sldId id="376" r:id="rId20"/>
    <p:sldId id="378" r:id="rId21"/>
    <p:sldId id="377" r:id="rId22"/>
    <p:sldId id="379" r:id="rId23"/>
    <p:sldId id="380" r:id="rId24"/>
    <p:sldId id="382" r:id="rId25"/>
    <p:sldId id="35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5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60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data?utm_source=unsplash&amp;utm_medium=referral&amp;utm_content=creditCopyText" TargetMode="External"/><Relationship Id="rId2" Type="http://schemas.openxmlformats.org/officeDocument/2006/relationships/hyperlink" Target="https://unsplash.com/@markusspiske?utm_source=unsplash&amp;utm_medium=referral&amp;utm_content=creditCopyText" TargetMode="Externa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/>
              <a:t>Data 599</a:t>
            </a:r>
            <a:r>
              <a:rPr lang="en-US"/>
              <a:t>      Mitch Harris, Ryan Koenig, Nathan Smith 	May 11, 2021 </a:t>
            </a:r>
          </a:p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r>
              <a:rPr lang="en-US" sz="4000" dirty="0"/>
              <a:t>Urban Data Lab Capstone Project</a:t>
            </a:r>
            <a:br>
              <a:rPr lang="en-US" sz="4000" dirty="0"/>
            </a:br>
            <a:r>
              <a:rPr lang="en-US" sz="4000" dirty="0"/>
              <a:t>Real-time Sensor Anomaly Detection</a:t>
            </a:r>
            <a:br>
              <a:rPr lang="en-US" sz="4000" dirty="0"/>
            </a:br>
            <a:r>
              <a:rPr lang="en-US" sz="3200" dirty="0"/>
              <a:t>Proposal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4B3AC1-7585-4D99-87DA-584C8268F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669" y="1962294"/>
            <a:ext cx="9828661" cy="421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Management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Approach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Meetings / Communication 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Description of Tools</a:t>
            </a: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54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09B1391-FB3D-456C-A966-5147516D05AB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One week sprints with weekly scrum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High-level schedule tracking with Gantt chart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Task allocation and tracking using Kanban 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Daily stand-ups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Twice weekly meetings with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Templates setup for: meeting minutes, scrums planning, weekly presentations, logs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934888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Meetings /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8D327C-2B66-4C65-80F3-2D601F829520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Daily internal stand-ups at 10 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Weekly scrum planning with client on Thursday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Weekly technical project meetings with client on Monday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Internal MDS Team slack channel used for general team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External slack channel setup with client for client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OneDrive setup for file sharing with client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205776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Description of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E12A865-2B9E-4C48-B4B4-F23C13F437E4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GitHub</a:t>
            </a:r>
            <a:r>
              <a:rPr lang="en-US" sz="2000"/>
              <a:t> repo for MDS Team project organization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Clubhouse.io </a:t>
            </a:r>
            <a:r>
              <a:rPr lang="en-US" sz="2000"/>
              <a:t>for Kanban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Slack </a:t>
            </a:r>
            <a:r>
              <a:rPr lang="en-US" sz="2000"/>
              <a:t>for internal and external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OneDrive </a:t>
            </a:r>
            <a:r>
              <a:rPr lang="en-US" sz="2000"/>
              <a:t>for file sharing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Word/Excel/PowerPoint </a:t>
            </a:r>
            <a:r>
              <a:rPr lang="en-US" sz="2000"/>
              <a:t>for templates</a:t>
            </a:r>
          </a:p>
        </p:txBody>
      </p:sp>
    </p:spTree>
    <p:extLst>
      <p:ext uri="{BB962C8B-B14F-4D97-AF65-F5344CB8AC3E}">
        <p14:creationId xmlns:p14="http://schemas.microsoft.com/office/powerpoint/2010/main" val="1946423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Status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Previous Week Summary (May 3-9)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Next Week Planning (May 10-16)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Timeline Reflection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Tasks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2"/>
            <a:ext cx="9791700" cy="35686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452477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Initial kick-off meeting with UDL (Mon May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Second meeting with UDL based on project selection (Wed May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Set up project templates (meeting minutes, logs, team document)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Kanban project management setup on Clubhouse.io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Proposal, including: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Project background review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High-level data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Proposal presentation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60548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Individual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94C500-A21D-4E55-94E1-177D317663DE}"/>
              </a:ext>
            </a:extLst>
          </p:cNvPr>
          <p:cNvSpPr txBox="1">
            <a:spLocks/>
          </p:cNvSpPr>
          <p:nvPr/>
        </p:nvSpPr>
        <p:spPr>
          <a:xfrm>
            <a:off x="1028699" y="2428619"/>
            <a:ext cx="10086976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chemeClr val="accent3"/>
                </a:solidFill>
              </a:rPr>
              <a:t>Nate:</a:t>
            </a:r>
            <a:r>
              <a:rPr lang="en-US" sz="2000"/>
              <a:t>		Project templates, reviewed background information, proposal</a:t>
            </a:r>
          </a:p>
          <a:p>
            <a:endParaRPr lang="en-US" sz="2000" b="1"/>
          </a:p>
          <a:p>
            <a:r>
              <a:rPr lang="en-US" sz="2000" b="1">
                <a:solidFill>
                  <a:schemeClr val="accent3"/>
                </a:solidFill>
              </a:rPr>
              <a:t>Mitch:	</a:t>
            </a:r>
            <a:r>
              <a:rPr lang="en-US" sz="2000"/>
              <a:t>	Project schedule, Kanban set up in Clubhouse.io, high-level literature 			review</a:t>
            </a:r>
          </a:p>
          <a:p>
            <a:endParaRPr lang="en-US" sz="2000"/>
          </a:p>
          <a:p>
            <a:r>
              <a:rPr lang="en-US" sz="2000" b="1">
                <a:solidFill>
                  <a:schemeClr val="accent3"/>
                </a:solidFill>
              </a:rPr>
              <a:t>Ryan:	</a:t>
            </a:r>
            <a:r>
              <a:rPr lang="en-US" sz="2000"/>
              <a:t>	Reviewed background information, proposal</a:t>
            </a:r>
            <a:r>
              <a:rPr lang="en-US"/>
              <a:t>		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92538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5"/>
            <a:ext cx="10464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Defining project scope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Multiple project options provided (buildings vs traffic, vs natural assets data)</a:t>
            </a:r>
          </a:p>
          <a:p>
            <a:pPr lvl="1"/>
            <a:endParaRPr lang="en-US" dirty="0"/>
          </a:p>
          <a:p>
            <a:r>
              <a:rPr lang="en-US" sz="2000" b="1" dirty="0"/>
              <a:t>Constraining the scope given the project timeline</a:t>
            </a: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Timeline is tight given the 7 weeks instead of 9 from last year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There are multiple additional items that could be completed as part of this scope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sz="2000" b="1" dirty="0"/>
              <a:t>Understanding data and systems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Multiple databases and many types of data, had to understand quickly to define the scope in a short period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8768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Next Week Tasks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2: Data and System Understanding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Select Data Subset and Complete Exploratory 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Understand Data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Learn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Simulate Streaming in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Anomaly Detection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Anomaly Detection Modelling (secondary)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70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1. </a:t>
            </a:r>
            <a:r>
              <a:rPr lang="en-US" dirty="0">
                <a:cs typeface="Calibri"/>
              </a:rPr>
              <a:t>Urban Data Lab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2. </a:t>
            </a:r>
            <a:r>
              <a:rPr lang="en-US" dirty="0">
                <a:cs typeface="Calibri"/>
              </a:rPr>
              <a:t>Project Overview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3. </a:t>
            </a:r>
            <a:r>
              <a:rPr lang="en-US" dirty="0">
                <a:cs typeface="Calibri"/>
              </a:rPr>
              <a:t>Project Management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4. </a:t>
            </a:r>
            <a:r>
              <a:rPr lang="en-US" dirty="0">
                <a:cs typeface="Calibri"/>
              </a:rPr>
              <a:t>Project Status</a:t>
            </a:r>
          </a:p>
          <a:p>
            <a:pPr>
              <a:lnSpc>
                <a:spcPct val="110000"/>
              </a:lnSpc>
            </a:pPr>
            <a:endParaRPr lang="en-US" dirty="0">
              <a:cs typeface="Calibri"/>
            </a:endParaRPr>
          </a:p>
          <a:p>
            <a:pPr>
              <a:lnSpc>
                <a:spcPct val="110000"/>
              </a:lnSpc>
            </a:pPr>
            <a:endParaRPr lang="en-US" dirty="0">
              <a:cs typeface="Calibri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77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Next Week 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269727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Learning Curve on Data 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ensure we’re initially working with a constrained data set and the EDA is able to provide a good understanding of the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000" b="1" dirty="0"/>
              <a:t>Learning Curve on </a:t>
            </a:r>
            <a:r>
              <a:rPr lang="en-US" sz="2000" b="1" dirty="0" err="1"/>
              <a:t>InfluxDB</a:t>
            </a:r>
            <a:endParaRPr lang="en-US" sz="20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Focus on learning what is needed quickly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000" b="1" dirty="0"/>
              <a:t>Anomaly Detection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Have a short-list of methods and start on modelling as possible to keep on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341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Timeline Reflection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101201" y="225197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/>
              <a:t>Currently on track, heading into the first post-proposal week.</a:t>
            </a:r>
            <a:endParaRPr lang="en-US" sz="20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406479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Q&amp;A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/>
              <a:t>Proposal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87A24-2FBF-455B-A18C-4427CDDB875E}"/>
              </a:ext>
            </a:extLst>
          </p:cNvPr>
          <p:cNvSpPr txBox="1"/>
          <p:nvPr/>
        </p:nvSpPr>
        <p:spPr>
          <a:xfrm>
            <a:off x="227838" y="5923002"/>
            <a:ext cx="4381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Photo by </a:t>
            </a:r>
            <a:r>
              <a:rPr lang="en-US" sz="120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Markus </a:t>
            </a:r>
            <a:r>
              <a:rPr lang="en-US" sz="120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Spiske</a:t>
            </a:r>
            <a:r>
              <a:rPr lang="en-US" sz="1200">
                <a:solidFill>
                  <a:schemeClr val="bg1"/>
                </a:solidFill>
              </a:rPr>
              <a:t> on </a:t>
            </a:r>
            <a:r>
              <a:rPr lang="en-US" sz="120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999068"/>
            <a:ext cx="6091191" cy="645284"/>
          </a:xfrm>
        </p:spPr>
        <p:txBody>
          <a:bodyPr/>
          <a:lstStyle/>
          <a:p>
            <a:r>
              <a:rPr lang="en-US"/>
              <a:t>Urban Data Lab (UDL)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96382"/>
            <a:ext cx="9791700" cy="400023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rgbClr val="000000"/>
                </a:solidFill>
                <a:latin typeface="+mj-lt"/>
              </a:rPr>
              <a:t>F</a:t>
            </a: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ounded in 2019 to advance data access, data management and data analytics capabilities on the University of British Columbia campus with the goal of addressing campus-wide sustainability challenges.</a:t>
            </a:r>
          </a:p>
          <a:p>
            <a:endParaRPr lang="en-CA" sz="2000" b="0" i="0">
              <a:solidFill>
                <a:srgbClr val="000000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Provides open access of UBC sustainability data to researchers, policymakers and operational staff. </a:t>
            </a:r>
          </a:p>
          <a:p>
            <a:endParaRPr lang="en-CA" sz="2000" b="0" i="0">
              <a:solidFill>
                <a:srgbClr val="000000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rgbClr val="000000"/>
                </a:solidFill>
                <a:latin typeface="+mj-lt"/>
              </a:rPr>
              <a:t>S</a:t>
            </a: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upports the monitoring and measurement of sustainability performance for buildings, transportation, and specifically as it relates to the policy commitments of UBC Sustainability Initiative and Campus and Community Planning.</a:t>
            </a:r>
            <a:endParaRPr lang="en-US" sz="200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775" y="381000"/>
            <a:ext cx="1740025" cy="120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672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999068"/>
            <a:ext cx="6091191" cy="645284"/>
          </a:xfrm>
        </p:spPr>
        <p:txBody>
          <a:bodyPr/>
          <a:lstStyle/>
          <a:p>
            <a:r>
              <a:rPr lang="en-US"/>
              <a:t>Urban Data Lab (UDL)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292102"/>
            <a:ext cx="9791700" cy="4000232"/>
          </a:xfrm>
        </p:spPr>
        <p:txBody>
          <a:bodyPr/>
          <a:lstStyle/>
          <a:p>
            <a:r>
              <a:rPr lang="en-US" sz="2000"/>
              <a:t>The UDL Team includes:</a:t>
            </a:r>
          </a:p>
          <a:p>
            <a:r>
              <a:rPr lang="en-US" sz="2000" b="1"/>
              <a:t>Mike Kennedy</a:t>
            </a:r>
            <a:r>
              <a:rPr lang="en-US" sz="2000"/>
              <a:t>, Ph.D. - Project Lead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High-level involvement in the Capstone Project</a:t>
            </a:r>
          </a:p>
          <a:p>
            <a:r>
              <a:rPr lang="en-US" sz="2000" b="1" err="1"/>
              <a:t>Jiachen</a:t>
            </a:r>
            <a:r>
              <a:rPr lang="en-US" sz="2000" b="1"/>
              <a:t> Wei</a:t>
            </a:r>
            <a:r>
              <a:rPr lang="en-US" sz="2000"/>
              <a:t>, MDS – Research Assistant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Main point of contact for Capstone Project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Previous MDS Okanagan alumni</a:t>
            </a:r>
          </a:p>
          <a:p>
            <a:r>
              <a:rPr lang="en-US" sz="2000" b="1"/>
              <a:t>Ibrahim El-</a:t>
            </a:r>
            <a:r>
              <a:rPr lang="en-US" sz="2000" b="1" err="1"/>
              <a:t>chami</a:t>
            </a:r>
            <a:r>
              <a:rPr lang="en-US" sz="2000"/>
              <a:t>, Ph.D. – Postdoctoral Researcher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Will be supporting the Capstone Project and specializes in IoT and AI systems as part of smart energy systems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775" y="381000"/>
            <a:ext cx="1740025" cy="120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54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Overview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>
                <a:cs typeface="Calibri"/>
              </a:rPr>
              <a:t>Real-time Anomaly Detection with Smart Building Sensor Data</a:t>
            </a: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4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  <a:latin typeface="+mj-lt"/>
              </a:rPr>
              <a:t>UDL has access to building sensor data managed by UBC Energy and Water Services (EWS)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The EWS data are stored on two databases: ION and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SkySpark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UDL has access to these databases and records data in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InfluxDB</a:t>
            </a:r>
            <a:endParaRPr lang="en-CA" sz="200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08658" y="2658865"/>
            <a:ext cx="3431488" cy="301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375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have noticed inconsistent/erroneous data and there is no system currently in place to catch or flag these data</a:t>
            </a:r>
          </a:p>
          <a:p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are interested in deployment of an anomaly detection system capable of notifying users of unusual behavior</a:t>
            </a:r>
          </a:p>
          <a:p>
            <a:endParaRPr lang="en-CA" sz="200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71376" y="2656794"/>
            <a:ext cx="4580972" cy="282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168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188284-2E86-4772-BC66-71724B4684C5}"/>
              </a:ext>
            </a:extLst>
          </p:cNvPr>
          <p:cNvSpPr txBox="1">
            <a:spLocks/>
          </p:cNvSpPr>
          <p:nvPr/>
        </p:nvSpPr>
        <p:spPr>
          <a:xfrm>
            <a:off x="1028698" y="2286003"/>
            <a:ext cx="9624505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Select a subset of </a:t>
            </a:r>
            <a:r>
              <a:rPr lang="en-US" sz="2000" dirty="0" err="1">
                <a:solidFill>
                  <a:srgbClr val="000000"/>
                </a:solidFill>
                <a:latin typeface="+mj-lt"/>
              </a:rPr>
              <a:t>SkySpark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 data and simulate real-time streaming from </a:t>
            </a:r>
            <a:r>
              <a:rPr lang="en-US" sz="2000" dirty="0" err="1">
                <a:solidFill>
                  <a:srgbClr val="000000"/>
                </a:solidFill>
                <a:latin typeface="+mj-lt"/>
              </a:rPr>
              <a:t>InfluxDB</a:t>
            </a: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Various anomaly detection models will be explored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A pipeline with the anomaly detection model and any required data cleaning will be tested using the simulated streaming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The system may be twinned in Azure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The system may be tested/implemented on additional data sources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Output from the detection model will be provided in dashboard format, ideally with a notification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5521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1D7C954-EACB-446B-B405-6ED412CA0A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115105"/>
              </p:ext>
            </p:extLst>
          </p:nvPr>
        </p:nvGraphicFramePr>
        <p:xfrm>
          <a:off x="5821902" y="2263812"/>
          <a:ext cx="55318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489">
                  <a:extLst>
                    <a:ext uri="{9D8B030D-6E8A-4147-A177-3AD203B41FA5}">
                      <a16:colId xmlns:a16="http://schemas.microsoft.com/office/drawing/2014/main" val="2861931883"/>
                    </a:ext>
                  </a:extLst>
                </a:gridCol>
                <a:gridCol w="4687409">
                  <a:extLst>
                    <a:ext uri="{9D8B030D-6E8A-4147-A177-3AD203B41FA5}">
                      <a16:colId xmlns:a16="http://schemas.microsoft.com/office/drawing/2014/main" val="808430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4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Project Definitional and Proposal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48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Data and System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45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Anomaly Detection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979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Implement Streaming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17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Value 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88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Dashboard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9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667380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A20C31-A7F6-4BB3-8E05-1D1FCCDB624C}"/>
              </a:ext>
            </a:extLst>
          </p:cNvPr>
          <p:cNvSpPr txBox="1">
            <a:spLocks/>
          </p:cNvSpPr>
          <p:nvPr/>
        </p:nvSpPr>
        <p:spPr>
          <a:xfrm>
            <a:off x="1028699" y="2286003"/>
            <a:ext cx="4564234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  <a:latin typeface="+mj-lt"/>
              </a:rPr>
              <a:t>Weekly goals are provided to define the scope and allow continuous tracking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Each goal has a subset of items (described in more detail in the proposal)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4296904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18</TotalTime>
  <Words>1057</Words>
  <Application>Microsoft Office PowerPoint</Application>
  <PresentationFormat>Widescreen</PresentationFormat>
  <Paragraphs>205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Nova</vt:lpstr>
      <vt:lpstr>Calibri</vt:lpstr>
      <vt:lpstr>Wingdings</vt:lpstr>
      <vt:lpstr>Theme1</vt:lpstr>
      <vt:lpstr>Urban Data Lab Capstone Project Real-time Sensor Anomaly Detection Proposal Presentation</vt:lpstr>
      <vt:lpstr>Outline</vt:lpstr>
      <vt:lpstr>Urban Data Lab (UDL)</vt:lpstr>
      <vt:lpstr>Urban Data Lab (UDL)</vt:lpstr>
      <vt:lpstr>Project Overview</vt:lpstr>
      <vt:lpstr>Project Overview Background</vt:lpstr>
      <vt:lpstr>Project Overview Background</vt:lpstr>
      <vt:lpstr>Project Overview Approach</vt:lpstr>
      <vt:lpstr>Project Overview Schedule</vt:lpstr>
      <vt:lpstr>Project Overview Schedule</vt:lpstr>
      <vt:lpstr>Project Management</vt:lpstr>
      <vt:lpstr>Project Management Approach</vt:lpstr>
      <vt:lpstr>Project Management Meetings / Communication</vt:lpstr>
      <vt:lpstr>Project Management Description of Tools</vt:lpstr>
      <vt:lpstr>Project Status</vt:lpstr>
      <vt:lpstr>Project Status Previous Week Tasks Completed</vt:lpstr>
      <vt:lpstr>Project Status Previous Week Individual Contributions</vt:lpstr>
      <vt:lpstr>Project Status Previous Week Challenges</vt:lpstr>
      <vt:lpstr>Project Status Next Week Tasks</vt:lpstr>
      <vt:lpstr>Project Status Next Week Challenges</vt:lpstr>
      <vt:lpstr>Project Status Timeline Reflection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Ryan Koenig</cp:lastModifiedBy>
  <cp:revision>4</cp:revision>
  <dcterms:created xsi:type="dcterms:W3CDTF">2021-04-15T15:10:01Z</dcterms:created>
  <dcterms:modified xsi:type="dcterms:W3CDTF">2021-05-11T18:26:16Z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